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931" r:id="rId1"/>
  </p:sldMasterIdLst>
  <p:notesMasterIdLst>
    <p:notesMasterId r:id="rId20"/>
  </p:notesMasterIdLst>
  <p:handoutMasterIdLst>
    <p:handoutMasterId r:id="rId21"/>
  </p:handoutMasterIdLst>
  <p:sldIdLst>
    <p:sldId id="944" r:id="rId2"/>
    <p:sldId id="945" r:id="rId3"/>
    <p:sldId id="831" r:id="rId4"/>
    <p:sldId id="919" r:id="rId5"/>
    <p:sldId id="918" r:id="rId6"/>
    <p:sldId id="969" r:id="rId7"/>
    <p:sldId id="970" r:id="rId8"/>
    <p:sldId id="971" r:id="rId9"/>
    <p:sldId id="972" r:id="rId10"/>
    <p:sldId id="973" r:id="rId11"/>
    <p:sldId id="974" r:id="rId12"/>
    <p:sldId id="975" r:id="rId13"/>
    <p:sldId id="976" r:id="rId14"/>
    <p:sldId id="977" r:id="rId15"/>
    <p:sldId id="978" r:id="rId16"/>
    <p:sldId id="979" r:id="rId17"/>
    <p:sldId id="900" r:id="rId18"/>
    <p:sldId id="964" r:id="rId19"/>
  </p:sldIdLst>
  <p:sldSz cx="9144000" cy="6858000" type="screen4x3"/>
  <p:notesSz cx="6669088" cy="97536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adana sekcija" id="{EF96E1AE-534B-4470-82EC-50ABAA1C52F9}">
          <p14:sldIdLst>
            <p14:sldId id="944"/>
            <p14:sldId id="945"/>
            <p14:sldId id="831"/>
            <p14:sldId id="919"/>
            <p14:sldId id="918"/>
            <p14:sldId id="969"/>
            <p14:sldId id="970"/>
            <p14:sldId id="971"/>
            <p14:sldId id="972"/>
            <p14:sldId id="973"/>
            <p14:sldId id="974"/>
            <p14:sldId id="975"/>
            <p14:sldId id="976"/>
            <p14:sldId id="977"/>
            <p14:sldId id="978"/>
            <p14:sldId id="979"/>
            <p14:sldId id="900"/>
            <p14:sldId id="9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5E1"/>
    <a:srgbClr val="CEC2D4"/>
    <a:srgbClr val="C0B1C7"/>
    <a:srgbClr val="D0D7E8"/>
    <a:srgbClr val="BDCDF1"/>
    <a:srgbClr val="C9D0E5"/>
    <a:srgbClr val="CED5E8"/>
    <a:srgbClr val="DDE2EF"/>
    <a:srgbClr val="99CC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Stil teme 1 - Isticanj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5" autoAdjust="0"/>
    <p:restoredTop sz="96000" autoAdjust="0"/>
  </p:normalViewPr>
  <p:slideViewPr>
    <p:cSldViewPr>
      <p:cViewPr>
        <p:scale>
          <a:sx n="100" d="100"/>
          <a:sy n="100" d="100"/>
        </p:scale>
        <p:origin x="2100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665" cy="488148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88148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78C909DC-8132-4C6A-8745-7FB68A94094D}" type="datetimeFigureOut">
              <a:rPr lang="hr-HR"/>
              <a:pPr>
                <a:defRPr/>
              </a:pPr>
              <a:t>26.03.2019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1" y="9263893"/>
            <a:ext cx="2890665" cy="488148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776866" y="9263893"/>
            <a:ext cx="2890665" cy="488148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E7011EB2-95E9-4369-805E-DAD677E100F1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94226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665" cy="488148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776866" y="0"/>
            <a:ext cx="2890665" cy="488148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C11052CC-9856-4E40-BADC-AEBF4EB34A64}" type="datetimeFigureOut">
              <a:rPr lang="hr-HR"/>
              <a:pPr>
                <a:defRPr/>
              </a:pPr>
              <a:t>26.03.2019</a:t>
            </a:fld>
            <a:endParaRPr lang="hr-HR" dirty="0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76" tIns="44888" rIns="89776" bIns="44888" rtlCol="0" anchor="ctr"/>
          <a:lstStyle/>
          <a:p>
            <a:pPr lvl="0"/>
            <a:endParaRPr lang="hr-HR" noProof="0" dirty="0" smtClean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66599" y="4633509"/>
            <a:ext cx="5335893" cy="4388652"/>
          </a:xfrm>
          <a:prstGeom prst="rect">
            <a:avLst/>
          </a:prstGeom>
        </p:spPr>
        <p:txBody>
          <a:bodyPr vert="horz" lIns="89776" tIns="44888" rIns="89776" bIns="44888" rtlCol="0"/>
          <a:lstStyle/>
          <a:p>
            <a:pPr lvl="0"/>
            <a:r>
              <a:rPr lang="hr-HR" noProof="0" smtClean="0"/>
              <a:t>Uredite stilove teksta matrice</a:t>
            </a:r>
          </a:p>
          <a:p>
            <a:pPr lvl="1"/>
            <a:r>
              <a:rPr lang="hr-HR" noProof="0" smtClean="0"/>
              <a:t>Druga razina</a:t>
            </a:r>
          </a:p>
          <a:p>
            <a:pPr lvl="2"/>
            <a:r>
              <a:rPr lang="hr-HR" noProof="0" smtClean="0"/>
              <a:t>Treća razina</a:t>
            </a:r>
          </a:p>
          <a:p>
            <a:pPr lvl="3"/>
            <a:r>
              <a:rPr lang="hr-HR" noProof="0" smtClean="0"/>
              <a:t>Četvrta razina</a:t>
            </a:r>
          </a:p>
          <a:p>
            <a:pPr lvl="4"/>
            <a:r>
              <a:rPr lang="hr-HR" noProof="0" smtClean="0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1" y="9263893"/>
            <a:ext cx="2890665" cy="488148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776866" y="9263893"/>
            <a:ext cx="2890665" cy="488148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21269BAA-D163-432F-91A2-A7E564216E03}" type="slidenum">
              <a:rPr lang="hr-HR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98813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3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12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302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13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068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14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846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15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62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16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4455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17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4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5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6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514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7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944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8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857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9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91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10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163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9428" indent="-28054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22197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71076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19955" indent="-224439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3E97F48F-728B-4915-BFFE-B7DCCE83978C}" type="slidenum">
              <a:rPr lang="hr-HR" smtClean="0"/>
              <a:pPr eaLnBrk="1" hangingPunct="1"/>
              <a:t>11</a:t>
            </a:fld>
            <a:endParaRPr lang="hr-H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84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5"/>
          <p:cNvSpPr>
            <a:spLocks noChangeArrowheads="1"/>
          </p:cNvSpPr>
          <p:nvPr/>
        </p:nvSpPr>
        <p:spPr bwMode="auto">
          <a:xfrm>
            <a:off x="7985125" y="3738563"/>
            <a:ext cx="7938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6" name="Rectangle 142"/>
          <p:cNvSpPr>
            <a:spLocks noChangeArrowheads="1"/>
          </p:cNvSpPr>
          <p:nvPr/>
        </p:nvSpPr>
        <p:spPr bwMode="auto">
          <a:xfrm>
            <a:off x="7939088" y="3729038"/>
            <a:ext cx="11112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7" name="Rectangle 156"/>
          <p:cNvSpPr>
            <a:spLocks noChangeArrowheads="1"/>
          </p:cNvSpPr>
          <p:nvPr/>
        </p:nvSpPr>
        <p:spPr bwMode="auto">
          <a:xfrm>
            <a:off x="7780338" y="3738563"/>
            <a:ext cx="7937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8" name="Freeform 190"/>
          <p:cNvSpPr>
            <a:spLocks/>
          </p:cNvSpPr>
          <p:nvPr/>
        </p:nvSpPr>
        <p:spPr bwMode="auto">
          <a:xfrm>
            <a:off x="7886700" y="3941763"/>
            <a:ext cx="9525" cy="9525"/>
          </a:xfrm>
          <a:custGeom>
            <a:avLst/>
            <a:gdLst>
              <a:gd name="T0" fmla="*/ 0 w 19"/>
              <a:gd name="T1" fmla="*/ 2147483647 h 18"/>
              <a:gd name="T2" fmla="*/ 2147483647 w 19"/>
              <a:gd name="T3" fmla="*/ 0 h 18"/>
              <a:gd name="T4" fmla="*/ 2147483647 w 19"/>
              <a:gd name="T5" fmla="*/ 2147483647 h 18"/>
              <a:gd name="T6" fmla="*/ 0 w 19"/>
              <a:gd name="T7" fmla="*/ 2147483647 h 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8">
                <a:moveTo>
                  <a:pt x="0" y="18"/>
                </a:moveTo>
                <a:lnTo>
                  <a:pt x="19" y="0"/>
                </a:lnTo>
                <a:lnTo>
                  <a:pt x="19" y="18"/>
                </a:lnTo>
                <a:lnTo>
                  <a:pt x="0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hr-HR" dirty="0"/>
          </a:p>
        </p:txBody>
      </p:sp>
      <p:sp>
        <p:nvSpPr>
          <p:cNvPr id="9" name="Rectangle 194"/>
          <p:cNvSpPr>
            <a:spLocks noChangeArrowheads="1"/>
          </p:cNvSpPr>
          <p:nvPr/>
        </p:nvSpPr>
        <p:spPr bwMode="auto">
          <a:xfrm>
            <a:off x="7913688" y="3911600"/>
            <a:ext cx="7937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graphicFrame>
        <p:nvGraphicFramePr>
          <p:cNvPr id="10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65" name="Presentation" r:id="rId3" imgW="0" imgH="0" progId="PowerPoint.Show.8">
                  <p:embed/>
                </p:oleObj>
              </mc:Choice>
              <mc:Fallback>
                <p:oleObj name="Presentation" r:id="rId3" imgW="0" imgH="0" progId="PowerPoint.Show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796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Symbol" pitchFamily="18" charset="2"/>
              <a:buNone/>
              <a:defRPr b="1"/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32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702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68E84-9948-4C36-B9EB-3DD751966C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54808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74BD7-4544-4027-8FE0-68F1B0356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6566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54024-20CD-4809-B3C6-40465F2767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344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468DC-984B-48CD-8CA5-B95ED84C38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96586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BE2A1-A71B-4244-A71D-BC4CEDC440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58939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1002B-7B01-4EFF-96B8-02E8A91D42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41757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670AB-8823-47CF-87D3-1D69DFE96D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9288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3C187-D934-41D3-A6E0-016ACCF5A6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63020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DD0D6-32F0-4AB6-9F85-382454368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67372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dirty="0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E639C-275C-4A5E-800A-C76D78ACAB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5408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12"/>
          <p:cNvSpPr>
            <a:spLocks noChangeShapeType="1"/>
          </p:cNvSpPr>
          <p:nvPr userDrawn="1"/>
        </p:nvSpPr>
        <p:spPr bwMode="auto">
          <a:xfrm>
            <a:off x="146050" y="747713"/>
            <a:ext cx="88011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hr-HR" dirty="0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1200" y="6348413"/>
            <a:ext cx="125413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solidFill>
                  <a:srgbClr val="000000"/>
                </a:solidFill>
                <a:latin typeface="Frutiger 55 Roman"/>
                <a:ea typeface="+mn-ea"/>
              </a:defRPr>
            </a:lvl1pPr>
          </a:lstStyle>
          <a:p>
            <a:pPr>
              <a:defRPr/>
            </a:pPr>
            <a:fld id="{88F035AD-C59D-4CF1-A902-6BE07F43E5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25"/>
          <p:cNvSpPr>
            <a:spLocks noChangeArrowheads="1"/>
          </p:cNvSpPr>
          <p:nvPr/>
        </p:nvSpPr>
        <p:spPr bwMode="auto">
          <a:xfrm>
            <a:off x="-1701800" y="1408113"/>
            <a:ext cx="1393825" cy="441325"/>
          </a:xfrm>
          <a:prstGeom prst="rect">
            <a:avLst/>
          </a:prstGeom>
          <a:solidFill>
            <a:srgbClr val="B2424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2" name="Rectangle 26"/>
          <p:cNvSpPr>
            <a:spLocks noChangeArrowheads="1"/>
          </p:cNvSpPr>
          <p:nvPr/>
        </p:nvSpPr>
        <p:spPr bwMode="auto">
          <a:xfrm>
            <a:off x="-1701800" y="2778125"/>
            <a:ext cx="1393825" cy="4413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3" name="Rectangle 27"/>
          <p:cNvSpPr>
            <a:spLocks noChangeArrowheads="1"/>
          </p:cNvSpPr>
          <p:nvPr/>
        </p:nvSpPr>
        <p:spPr bwMode="auto">
          <a:xfrm>
            <a:off x="-1701800" y="3346450"/>
            <a:ext cx="1393825" cy="441325"/>
          </a:xfrm>
          <a:prstGeom prst="rect">
            <a:avLst/>
          </a:prstGeom>
          <a:solidFill>
            <a:srgbClr val="75AA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4" name="Rectangle 28"/>
          <p:cNvSpPr>
            <a:spLocks noChangeArrowheads="1"/>
          </p:cNvSpPr>
          <p:nvPr/>
        </p:nvSpPr>
        <p:spPr bwMode="auto">
          <a:xfrm>
            <a:off x="-1701800" y="3943350"/>
            <a:ext cx="1393825" cy="441325"/>
          </a:xfrm>
          <a:prstGeom prst="rect">
            <a:avLst/>
          </a:prstGeom>
          <a:solidFill>
            <a:srgbClr val="91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5" name="Rectangle 31"/>
          <p:cNvSpPr>
            <a:spLocks noChangeArrowheads="1"/>
          </p:cNvSpPr>
          <p:nvPr/>
        </p:nvSpPr>
        <p:spPr bwMode="auto">
          <a:xfrm>
            <a:off x="-1701800" y="2070100"/>
            <a:ext cx="1393825" cy="441325"/>
          </a:xfrm>
          <a:prstGeom prst="rect">
            <a:avLst/>
          </a:prstGeom>
          <a:solidFill>
            <a:srgbClr val="CB717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6" name="Rectangle 32"/>
          <p:cNvSpPr>
            <a:spLocks noChangeArrowheads="1"/>
          </p:cNvSpPr>
          <p:nvPr/>
        </p:nvSpPr>
        <p:spPr bwMode="auto">
          <a:xfrm>
            <a:off x="-1701800" y="293688"/>
            <a:ext cx="1393825" cy="441325"/>
          </a:xfrm>
          <a:prstGeom prst="rect">
            <a:avLst/>
          </a:prstGeom>
          <a:solidFill>
            <a:srgbClr val="6A00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7" name="Rectangle 33"/>
          <p:cNvSpPr>
            <a:spLocks noChangeArrowheads="1"/>
          </p:cNvSpPr>
          <p:nvPr/>
        </p:nvSpPr>
        <p:spPr bwMode="auto">
          <a:xfrm>
            <a:off x="-1716088" y="814388"/>
            <a:ext cx="1409700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dirty="0">
              <a:solidFill>
                <a:srgbClr val="FFFFFF"/>
              </a:solidFill>
              <a:latin typeface="Frutiger 55 Roman"/>
            </a:endParaRPr>
          </a:p>
        </p:txBody>
      </p:sp>
      <p:sp>
        <p:nvSpPr>
          <p:cNvPr id="1038" name="Rectangle 34"/>
          <p:cNvSpPr>
            <a:spLocks noChangeArrowheads="1"/>
          </p:cNvSpPr>
          <p:nvPr/>
        </p:nvSpPr>
        <p:spPr bwMode="auto">
          <a:xfrm>
            <a:off x="-1701800" y="4668838"/>
            <a:ext cx="1393825" cy="441325"/>
          </a:xfrm>
          <a:prstGeom prst="rect">
            <a:avLst/>
          </a:prstGeom>
          <a:solidFill>
            <a:srgbClr val="FBF1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9" name="Rectangle 35"/>
          <p:cNvSpPr>
            <a:spLocks noChangeArrowheads="1"/>
          </p:cNvSpPr>
          <p:nvPr/>
        </p:nvSpPr>
        <p:spPr bwMode="auto">
          <a:xfrm>
            <a:off x="-1701800" y="5346700"/>
            <a:ext cx="1393825" cy="441325"/>
          </a:xfrm>
          <a:prstGeom prst="rect">
            <a:avLst/>
          </a:prstGeom>
          <a:solidFill>
            <a:srgbClr val="B7F8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 dirty="0">
              <a:solidFill>
                <a:srgbClr val="000066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</p:sldLayoutIdLst>
  <p:transition spd="med"/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9pPr>
    </p:titleStyle>
    <p:bodyStyle>
      <a:lvl1pPr marL="342900" indent="-342900" algn="l" rtl="0" eaLnBrk="0" fontAlgn="base" hangingPunct="0">
        <a:spcBef>
          <a:spcPts val="2200"/>
        </a:spcBef>
        <a:spcAft>
          <a:spcPct val="0"/>
        </a:spcAft>
        <a:buClr>
          <a:srgbClr val="3783FF"/>
        </a:buClr>
        <a:buSzPct val="123000"/>
        <a:buFont typeface="Symbol" pitchFamily="18" charset="2"/>
        <a:buChar char="¨"/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77000"/>
        <a:buChar char="—"/>
        <a:defRPr sz="16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0"/>
            <a:ext cx="7645474" cy="717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043609" y="1844824"/>
            <a:ext cx="6840760" cy="3294377"/>
          </a:xfrm>
          <a:noFill/>
        </p:spPr>
        <p:txBody>
          <a:bodyPr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b="0" dirty="0" smtClean="0"/>
              <a:t> </a:t>
            </a:r>
            <a:r>
              <a:rPr lang="hr-HR" sz="3200" dirty="0"/>
              <a:t>PRIMJENA SAMOPROCJENE LOKALNIH FINANCIJA (MFSA), </a:t>
            </a:r>
            <a:endParaRPr lang="hr-HR" sz="3200" b="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hr-HR" sz="3200" dirty="0"/>
              <a:t>SUDJELOVANJE JAVNOSTI I PRORAČUNSKA </a:t>
            </a:r>
            <a:r>
              <a:rPr lang="hr-HR" sz="3200" dirty="0" smtClean="0"/>
              <a:t>TRANSPARENTNOST </a:t>
            </a:r>
            <a:endParaRPr lang="hr-HR" sz="3200" dirty="0">
              <a:solidFill>
                <a:srgbClr val="FF0000"/>
              </a:solidFill>
            </a:endParaRPr>
          </a:p>
        </p:txBody>
      </p:sp>
      <p:pic>
        <p:nvPicPr>
          <p:cNvPr id="13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727" y="5805264"/>
            <a:ext cx="78537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1043609" y="5733256"/>
            <a:ext cx="6880118" cy="84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lvl="0" algn="ctr" eaLnBrk="1" hangingPunct="1">
              <a:spcBef>
                <a:spcPts val="0"/>
              </a:spcBef>
              <a:spcAft>
                <a:spcPts val="600"/>
              </a:spcAft>
              <a:buClr>
                <a:srgbClr val="3783FF"/>
              </a:buClr>
              <a:buSzPct val="123000"/>
            </a:pPr>
            <a:r>
              <a:rPr lang="hr-HR" sz="2400" b="1" dirty="0">
                <a:solidFill>
                  <a:srgbClr val="000066"/>
                </a:solidFill>
                <a:latin typeface="Frutiger 55 Roman"/>
                <a:cs typeface="Arial" pitchFamily="34" charset="0"/>
              </a:rPr>
              <a:t>Hotel Westin, Zagreb, Hrvatska</a:t>
            </a:r>
          </a:p>
          <a:p>
            <a:pPr lvl="0" algn="ctr" eaLnBrk="1" hangingPunct="1">
              <a:spcBef>
                <a:spcPts val="0"/>
              </a:spcBef>
              <a:spcAft>
                <a:spcPts val="600"/>
              </a:spcAft>
              <a:buClr>
                <a:srgbClr val="3783FF"/>
              </a:buClr>
              <a:buSzPct val="123000"/>
            </a:pPr>
            <a:r>
              <a:rPr lang="hr-HR" sz="2400" b="1" dirty="0">
                <a:solidFill>
                  <a:srgbClr val="000066"/>
                </a:solidFill>
                <a:latin typeface="Frutiger 55 Roman"/>
                <a:cs typeface="Arial" pitchFamily="34" charset="0"/>
              </a:rPr>
              <a:t>27. ožujka 2019. </a:t>
            </a:r>
            <a:endParaRPr kumimoji="0" lang="hr-HR" sz="24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Frutiger 55 Roman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695" y="-19051"/>
            <a:ext cx="3743305" cy="1300755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2" y="-11385"/>
            <a:ext cx="2555776" cy="129309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5776" y="-19050"/>
            <a:ext cx="2844919" cy="130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47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0"/>
            <a:ext cx="8496944" cy="7647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>
                <a:cs typeface="Arial" pitchFamily="34" charset="0"/>
              </a:rPr>
              <a:t>Efekti primjene Zakona o financiranju JLP(R)S - Ginijev koeficijent i Lorenzova krivulja za </a:t>
            </a:r>
            <a:r>
              <a:rPr lang="hr-HR" dirty="0" smtClean="0">
                <a:cs typeface="Arial" pitchFamily="34" charset="0"/>
              </a:rPr>
              <a:t>GRADOVE</a:t>
            </a: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50" y="910258"/>
            <a:ext cx="8602202" cy="568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461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5" y="0"/>
            <a:ext cx="8496946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 smtClean="0">
                <a:cs typeface="Arial" pitchFamily="34" charset="0"/>
              </a:rPr>
              <a:t>Efekti primjene </a:t>
            </a:r>
            <a:r>
              <a:rPr lang="hr-HR" dirty="0">
                <a:cs typeface="Arial" pitchFamily="34" charset="0"/>
              </a:rPr>
              <a:t>Zakona o financiranju JLP(R)S - </a:t>
            </a:r>
            <a:r>
              <a:rPr lang="hr-HR" dirty="0" smtClean="0">
                <a:cs typeface="Arial" pitchFamily="34" charset="0"/>
              </a:rPr>
              <a:t>Ginijev koeficijent i Lorenzova krivulja za ŽUPANIJE</a:t>
            </a: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1" y="910258"/>
            <a:ext cx="8615086" cy="576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081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0"/>
            <a:ext cx="8928992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>
                <a:cs typeface="Arial" pitchFamily="34" charset="0"/>
              </a:rPr>
              <a:t>Ostvarenje prihoda od poreza na dohodak i prireza </a:t>
            </a:r>
            <a:r>
              <a:rPr lang="hr-HR" dirty="0" smtClean="0">
                <a:cs typeface="Arial" pitchFamily="34" charset="0"/>
              </a:rPr>
              <a:t>… 2018.</a:t>
            </a:r>
            <a:endParaRPr lang="hr-HR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403" y="791954"/>
            <a:ext cx="8791194" cy="606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415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0"/>
            <a:ext cx="8496944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 smtClean="0">
                <a:cs typeface="Arial" pitchFamily="34" charset="0"/>
              </a:rPr>
              <a:t>Ostvarenje prihoda od poreza na dohodak i prireza …</a:t>
            </a: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45" y="1361233"/>
            <a:ext cx="7864522" cy="446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6938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0"/>
            <a:ext cx="8352928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>
                <a:cs typeface="Arial" pitchFamily="34" charset="0"/>
              </a:rPr>
              <a:t>Pregled </a:t>
            </a:r>
            <a:r>
              <a:rPr lang="hr-HR" dirty="0" smtClean="0">
                <a:cs typeface="Arial" pitchFamily="34" charset="0"/>
              </a:rPr>
              <a:t>najznačajnijih </a:t>
            </a:r>
            <a:r>
              <a:rPr lang="hr-HR" dirty="0">
                <a:cs typeface="Arial" pitchFamily="34" charset="0"/>
              </a:rPr>
              <a:t>prihoda </a:t>
            </a:r>
            <a:r>
              <a:rPr lang="hr-HR" dirty="0" smtClean="0">
                <a:cs typeface="Arial" pitchFamily="34" charset="0"/>
              </a:rPr>
              <a:t>JLP(R)S </a:t>
            </a: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708" y="856531"/>
            <a:ext cx="8614395" cy="584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529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0"/>
            <a:ext cx="8496944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 smtClean="0">
                <a:cs typeface="Arial" pitchFamily="34" charset="0"/>
              </a:rPr>
              <a:t>Struktura najznačajnijih </a:t>
            </a:r>
            <a:r>
              <a:rPr lang="hr-HR" dirty="0">
                <a:cs typeface="Arial" pitchFamily="34" charset="0"/>
              </a:rPr>
              <a:t>prihoda </a:t>
            </a:r>
            <a:r>
              <a:rPr lang="hr-HR" dirty="0" smtClean="0">
                <a:cs typeface="Arial" pitchFamily="34" charset="0"/>
              </a:rPr>
              <a:t>JLP(R)S u 2018. godini</a:t>
            </a:r>
            <a:endParaRPr lang="hr-HR" b="0" dirty="0" smtClean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908720"/>
            <a:ext cx="9333785" cy="580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952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0"/>
            <a:ext cx="8640960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pl-PL" dirty="0">
                <a:cs typeface="Arial" pitchFamily="34" charset="0"/>
              </a:rPr>
              <a:t>Struktura najznačajnijih prihoda JLP(R)S u 2018. godini</a:t>
            </a:r>
            <a:endParaRPr lang="hr-HR" b="0" dirty="0" smtClean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101" y="908720"/>
            <a:ext cx="8803387" cy="577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6451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827584" y="1916832"/>
            <a:ext cx="7200800" cy="41044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r>
              <a:rPr lang="hr-HR" sz="2400" b="1" dirty="0" smtClean="0">
                <a:cs typeface="Arial" panose="020B0604020202020204" pitchFamily="34" charset="0"/>
              </a:rPr>
              <a:t>Odluka o </a:t>
            </a:r>
            <a:r>
              <a:rPr lang="hr-HR" sz="2400" b="1" dirty="0">
                <a:cs typeface="Arial" panose="020B0604020202020204" pitchFamily="34" charset="0"/>
              </a:rPr>
              <a:t>udjelu sredstava fiskalnog izravnanja </a:t>
            </a:r>
            <a:r>
              <a:rPr lang="hr-HR" sz="2400" dirty="0">
                <a:cs typeface="Arial" panose="020B0604020202020204" pitchFamily="34" charset="0"/>
              </a:rPr>
              <a:t>za pojedinu općinu, grad i županiju u ukupnim sredstvima fiskalnog izravnanja u 2019</a:t>
            </a:r>
            <a:r>
              <a:rPr lang="hr-HR" sz="2400" dirty="0" smtClean="0">
                <a:cs typeface="Arial" panose="020B0604020202020204" pitchFamily="34" charset="0"/>
              </a:rPr>
              <a:t>. godini, </a:t>
            </a:r>
            <a:r>
              <a:rPr lang="hr-HR" sz="2400" b="1" dirty="0">
                <a:cs typeface="Arial" panose="020B0604020202020204" pitchFamily="34" charset="0"/>
              </a:rPr>
              <a:t>tablica udjela i izračun sredstava fiskalnog izravnanja</a:t>
            </a:r>
            <a:r>
              <a:rPr lang="hr-HR" sz="2400" dirty="0">
                <a:cs typeface="Arial" panose="020B0604020202020204" pitchFamily="34" charset="0"/>
              </a:rPr>
              <a:t> po jedinicama </a:t>
            </a:r>
            <a:r>
              <a:rPr lang="hr-HR" sz="2400" dirty="0" smtClean="0">
                <a:cs typeface="Arial" panose="020B0604020202020204" pitchFamily="34" charset="0"/>
              </a:rPr>
              <a:t>objavljeni su na </a:t>
            </a:r>
            <a:r>
              <a:rPr lang="hr-HR" sz="2400" dirty="0">
                <a:cs typeface="Arial" panose="020B0604020202020204" pitchFamily="34" charset="0"/>
              </a:rPr>
              <a:t>stranicama Ministarstva financija </a:t>
            </a:r>
            <a:endParaRPr lang="hr-HR" sz="2400" dirty="0" smtClean="0"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hr-HR" sz="2400" b="1" dirty="0" smtClean="0">
                <a:cs typeface="Arial" panose="020B0604020202020204" pitchFamily="34" charset="0"/>
              </a:rPr>
              <a:t>    </a:t>
            </a:r>
            <a:r>
              <a:rPr lang="hr-HR" sz="24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http</a:t>
            </a:r>
            <a:r>
              <a:rPr lang="hr-HR" sz="2400" b="1" dirty="0">
                <a:solidFill>
                  <a:srgbClr val="0070C0"/>
                </a:solidFill>
                <a:cs typeface="Arial" panose="020B0604020202020204" pitchFamily="34" charset="0"/>
              </a:rPr>
              <a:t>://www.mfin.hr/hr/fiskalno-izravnanje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endParaRPr lang="hr-HR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5616" y="0"/>
            <a:ext cx="7128792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 smtClean="0">
                <a:cs typeface="Arial" pitchFamily="34" charset="0"/>
              </a:rPr>
              <a:t>Transparentnost!</a:t>
            </a: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9931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7704856" cy="717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411760" y="2420888"/>
            <a:ext cx="4392488" cy="1728192"/>
          </a:xfrm>
          <a:noFill/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hr-HR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  <a:sym typeface="Symbol" pitchFamily="18" charset="2"/>
              </a:rPr>
              <a:t>Hvala!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hr-HR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  <a:sym typeface="Symbol" pitchFamily="18" charset="2"/>
              </a:rPr>
              <a:t>Pitanja? </a:t>
            </a:r>
            <a:endParaRPr lang="hr-HR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  <a:sym typeface="Helvetica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6044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632848" cy="717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043608" y="1772816"/>
            <a:ext cx="6840760" cy="2808312"/>
          </a:xfrm>
          <a:noFill/>
        </p:spPr>
        <p:txBody>
          <a:bodyPr anchor="ctr"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hr-H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Pregled stanja lokalnih financija</a:t>
            </a:r>
            <a:endParaRPr lang="hr-HR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130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110"/>
            <a:ext cx="9133367" cy="109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13" y="-47625"/>
            <a:ext cx="810838" cy="1072989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3191" y="5796613"/>
            <a:ext cx="786452" cy="71939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 bwMode="auto">
          <a:xfrm>
            <a:off x="1043608" y="5229200"/>
            <a:ext cx="6879583" cy="1350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lvl="0" algn="ctr" eaLnBrk="1" hangingPunct="1">
              <a:spcBef>
                <a:spcPts val="0"/>
              </a:spcBef>
              <a:spcAft>
                <a:spcPts val="600"/>
              </a:spcAft>
              <a:buClr>
                <a:srgbClr val="3783FF"/>
              </a:buClr>
              <a:buSzPct val="123000"/>
            </a:pPr>
            <a:r>
              <a:rPr lang="hr-HR" sz="2400" b="1" dirty="0" smtClean="0">
                <a:solidFill>
                  <a:srgbClr val="000066"/>
                </a:solidFill>
                <a:latin typeface="Frutiger 55 Roman"/>
                <a:cs typeface="Arial" pitchFamily="34" charset="0"/>
              </a:rPr>
              <a:t>Nevenka Brkić</a:t>
            </a:r>
          </a:p>
          <a:p>
            <a:pPr lvl="0" algn="ctr" eaLnBrk="1" hangingPunct="1">
              <a:spcBef>
                <a:spcPts val="0"/>
              </a:spcBef>
              <a:spcAft>
                <a:spcPts val="600"/>
              </a:spcAft>
              <a:buClr>
                <a:srgbClr val="3783FF"/>
              </a:buClr>
              <a:buSzPct val="123000"/>
            </a:pPr>
            <a:r>
              <a:rPr lang="hr-HR" sz="2400" b="1" dirty="0" smtClean="0">
                <a:solidFill>
                  <a:srgbClr val="000066"/>
                </a:solidFill>
                <a:latin typeface="Frutiger 55 Roman"/>
                <a:cs typeface="Arial" pitchFamily="34" charset="0"/>
              </a:rPr>
              <a:t>Hotel </a:t>
            </a:r>
            <a:r>
              <a:rPr lang="hr-HR" sz="2400" b="1" dirty="0">
                <a:solidFill>
                  <a:srgbClr val="000066"/>
                </a:solidFill>
                <a:latin typeface="Frutiger 55 Roman"/>
                <a:cs typeface="Arial" pitchFamily="34" charset="0"/>
              </a:rPr>
              <a:t>Westin, Zagreb, Hrvatska</a:t>
            </a:r>
          </a:p>
          <a:p>
            <a:pPr lvl="0" algn="ctr" eaLnBrk="1" hangingPunct="1">
              <a:spcBef>
                <a:spcPts val="0"/>
              </a:spcBef>
              <a:spcAft>
                <a:spcPts val="600"/>
              </a:spcAft>
              <a:buClr>
                <a:srgbClr val="3783FF"/>
              </a:buClr>
              <a:buSzPct val="123000"/>
            </a:pPr>
            <a:r>
              <a:rPr lang="hr-HR" sz="2400" b="1" dirty="0">
                <a:solidFill>
                  <a:srgbClr val="000066"/>
                </a:solidFill>
                <a:latin typeface="Frutiger 55 Roman"/>
                <a:cs typeface="Arial" pitchFamily="34" charset="0"/>
              </a:rPr>
              <a:t>27. ožujka 2019. </a:t>
            </a:r>
            <a:endParaRPr kumimoji="0" lang="hr-HR" sz="24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Frutiger 55 Roman"/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76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39552" y="1196752"/>
            <a:ext cx="8424936" cy="55446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r>
              <a:rPr lang="hr-HR" sz="2400" dirty="0" smtClean="0">
                <a:cs typeface="Arial" pitchFamily="34" charset="0"/>
              </a:rPr>
              <a:t>Raspodjela </a:t>
            </a:r>
            <a:r>
              <a:rPr lang="hr-HR" sz="2400" dirty="0">
                <a:cs typeface="Arial" pitchFamily="34" charset="0"/>
              </a:rPr>
              <a:t>poreza na </a:t>
            </a:r>
            <a:r>
              <a:rPr lang="hr-HR" sz="2400" dirty="0" smtClean="0">
                <a:cs typeface="Arial" pitchFamily="34" charset="0"/>
              </a:rPr>
              <a:t>dohodak temeljem Zakona o </a:t>
            </a:r>
            <a:r>
              <a:rPr lang="pl-PL" sz="2400" dirty="0" smtClean="0"/>
              <a:t>financiranju </a:t>
            </a:r>
            <a:r>
              <a:rPr lang="pl-PL" sz="2400" dirty="0"/>
              <a:t>jedinica lokalne i područne (regionalne) samouprave </a:t>
            </a:r>
            <a:r>
              <a:rPr lang="pl-PL" sz="2400" dirty="0" smtClean="0"/>
              <a:t>[dalje: Zakona o financiranju JLP(R)S]</a:t>
            </a:r>
            <a:endParaRPr lang="hr-HR" sz="2400" dirty="0" smtClean="0">
              <a:cs typeface="Arial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r>
              <a:rPr lang="hr-HR" sz="2400" dirty="0" smtClean="0">
                <a:cs typeface="Arial" pitchFamily="34" charset="0"/>
              </a:rPr>
              <a:t>Parametri </a:t>
            </a:r>
            <a:r>
              <a:rPr lang="hr-HR" sz="2400" dirty="0">
                <a:cs typeface="Arial" pitchFamily="34" charset="0"/>
              </a:rPr>
              <a:t>za izračun sredstava fiskalnog izravnanja </a:t>
            </a:r>
            <a:endParaRPr lang="hr-HR" sz="2400" dirty="0" smtClean="0">
              <a:cs typeface="Arial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r>
              <a:rPr lang="hr-HR" sz="2400" dirty="0">
                <a:cs typeface="Arial" pitchFamily="34" charset="0"/>
              </a:rPr>
              <a:t>Referentne vrijednosti </a:t>
            </a:r>
            <a:r>
              <a:rPr lang="pl-PL" sz="2400" dirty="0">
                <a:cs typeface="Arial" pitchFamily="34" charset="0"/>
              </a:rPr>
              <a:t>za općine, gradove i županije u 2019. </a:t>
            </a:r>
            <a:r>
              <a:rPr lang="pl-PL" sz="2400" dirty="0" smtClean="0">
                <a:cs typeface="Arial" pitchFamily="34" charset="0"/>
              </a:rPr>
              <a:t>godini</a:t>
            </a:r>
          </a:p>
          <a:p>
            <a:pPr>
              <a:spcBef>
                <a:spcPts val="120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r>
              <a:rPr lang="hr-HR" sz="2400" dirty="0" smtClean="0">
                <a:cs typeface="Arial" pitchFamily="34" charset="0"/>
              </a:rPr>
              <a:t>Efekti </a:t>
            </a:r>
            <a:r>
              <a:rPr lang="hr-HR" sz="2400" dirty="0">
                <a:cs typeface="Arial" pitchFamily="34" charset="0"/>
              </a:rPr>
              <a:t>primjene Zakona o financiranju JLP(R)S </a:t>
            </a:r>
            <a:endParaRPr lang="hr-HR" sz="2400" dirty="0" smtClean="0">
              <a:cs typeface="Arial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r>
              <a:rPr lang="hr-HR" sz="2400" dirty="0" smtClean="0">
                <a:cs typeface="Arial" pitchFamily="34" charset="0"/>
              </a:rPr>
              <a:t>Ostvarenje </a:t>
            </a:r>
            <a:r>
              <a:rPr lang="hr-HR" sz="2400" dirty="0">
                <a:cs typeface="Arial" pitchFamily="34" charset="0"/>
              </a:rPr>
              <a:t>prihoda od poreza na dohodak i </a:t>
            </a:r>
            <a:r>
              <a:rPr lang="hr-HR" sz="2400" dirty="0" smtClean="0">
                <a:cs typeface="Arial" pitchFamily="34" charset="0"/>
              </a:rPr>
              <a:t>prireza, fiskalnog izravnanja te kompenzacijskih pomoći</a:t>
            </a:r>
          </a:p>
          <a:p>
            <a:pPr>
              <a:spcBef>
                <a:spcPts val="120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r>
              <a:rPr lang="hr-HR" sz="2400" dirty="0">
                <a:cs typeface="Arial" pitchFamily="34" charset="0"/>
              </a:rPr>
              <a:t>Pregled </a:t>
            </a:r>
            <a:r>
              <a:rPr lang="hr-HR" sz="2400" dirty="0" smtClean="0">
                <a:cs typeface="Arial" pitchFamily="34" charset="0"/>
              </a:rPr>
              <a:t>i struktura najznačajnijih prihoda JLP(R)S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endParaRPr lang="hr-HR" sz="2400" dirty="0" smtClean="0">
              <a:cs typeface="Arial" pitchFamily="34" charset="0"/>
            </a:endParaRPr>
          </a:p>
        </p:txBody>
      </p:sp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576" y="0"/>
            <a:ext cx="8208912" cy="76567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hr-HR" dirty="0">
                <a:cs typeface="Arial" pitchFamily="34" charset="0"/>
              </a:rPr>
              <a:t>Sadržaj prezentacije</a:t>
            </a:r>
            <a:endParaRPr lang="hr-HR" b="0" dirty="0" smtClean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1727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0"/>
            <a:ext cx="8711505" cy="79209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 smtClean="0"/>
              <a:t>Raspodjela </a:t>
            </a:r>
            <a:r>
              <a:rPr lang="hr-HR" dirty="0"/>
              <a:t>poreza na </a:t>
            </a:r>
            <a:r>
              <a:rPr lang="hr-HR" dirty="0" smtClean="0"/>
              <a:t>dohodak temeljem </a:t>
            </a:r>
            <a:r>
              <a:rPr lang="hr-HR" dirty="0"/>
              <a:t>Zakona o financiranju JLP(R)S</a:t>
            </a:r>
            <a:endParaRPr lang="hr-HR" b="0" dirty="0" smtClean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783513" cy="5716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zervirano mjesto sadržaja 2"/>
          <p:cNvSpPr>
            <a:spLocks noGrp="1"/>
          </p:cNvSpPr>
          <p:nvPr>
            <p:ph idx="1"/>
          </p:nvPr>
        </p:nvSpPr>
        <p:spPr>
          <a:xfrm>
            <a:off x="5148064" y="6494897"/>
            <a:ext cx="3814961" cy="25968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hr-HR" sz="1400" dirty="0" smtClean="0"/>
              <a:t>*BPP </a:t>
            </a:r>
            <a:r>
              <a:rPr lang="hr-HR" sz="1400" dirty="0"/>
              <a:t>=&gt; brdsko-planinsko područje</a:t>
            </a:r>
          </a:p>
        </p:txBody>
      </p:sp>
    </p:spTree>
    <p:extLst>
      <p:ext uri="{BB962C8B-B14F-4D97-AF65-F5344CB8AC3E}">
        <p14:creationId xmlns:p14="http://schemas.microsoft.com/office/powerpoint/2010/main" val="38721360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536" y="836712"/>
            <a:ext cx="8352928" cy="57616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  <a:spcAft>
                <a:spcPts val="0"/>
              </a:spcAft>
              <a:buSzPct val="100000"/>
              <a:buFont typeface="Wingdings" pitchFamily="2" charset="2"/>
              <a:buChar char="v"/>
            </a:pPr>
            <a:r>
              <a:rPr lang="hr-HR" sz="2400" dirty="0" smtClean="0"/>
              <a:t>Parametri za </a:t>
            </a:r>
            <a:r>
              <a:rPr lang="hr-HR" sz="2400" b="1" dirty="0" smtClean="0"/>
              <a:t>izračun sredstava fiskalnog izravnanja </a:t>
            </a:r>
            <a:r>
              <a:rPr lang="hr-HR" sz="2400" dirty="0" smtClean="0"/>
              <a:t>propisani Zakona o financiranju JLP(R)S su: 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</a:pPr>
            <a:r>
              <a:rPr lang="hr-HR" sz="2200" dirty="0" smtClean="0"/>
              <a:t>Kapacitet </a:t>
            </a:r>
            <a:r>
              <a:rPr lang="hr-HR" sz="2200" dirty="0"/>
              <a:t>ostvarenih poreznih prihoda </a:t>
            </a:r>
            <a:r>
              <a:rPr lang="hr-HR" sz="2200" b="1" dirty="0"/>
              <a:t>općine,</a:t>
            </a:r>
            <a:r>
              <a:rPr lang="hr-HR" sz="2200" dirty="0"/>
              <a:t> odnosno </a:t>
            </a:r>
            <a:r>
              <a:rPr lang="hr-HR" sz="2200" b="1" dirty="0"/>
              <a:t>grada,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</a:pPr>
            <a:r>
              <a:rPr lang="hr-HR" sz="2200" dirty="0" smtClean="0"/>
              <a:t>Kapacitet </a:t>
            </a:r>
            <a:r>
              <a:rPr lang="hr-HR" sz="2200" dirty="0"/>
              <a:t>ostvarenih poreznih prihoda </a:t>
            </a:r>
            <a:r>
              <a:rPr lang="hr-HR" sz="2200" b="1" dirty="0"/>
              <a:t>županije,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</a:pPr>
            <a:r>
              <a:rPr lang="hr-HR" sz="2200" dirty="0" smtClean="0"/>
              <a:t>Referentna </a:t>
            </a:r>
            <a:r>
              <a:rPr lang="hr-HR" sz="2200" dirty="0"/>
              <a:t>vrijednost kapaciteta ostvarenih poreznih prihoda </a:t>
            </a:r>
            <a:r>
              <a:rPr lang="hr-HR" sz="2200" b="1" dirty="0"/>
              <a:t>za općine,   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</a:pPr>
            <a:r>
              <a:rPr lang="hr-HR" sz="2200" dirty="0" smtClean="0"/>
              <a:t>Referentna </a:t>
            </a:r>
            <a:r>
              <a:rPr lang="hr-HR" sz="2200" dirty="0"/>
              <a:t>vrijednost kapaciteta ostvarenih poreznih prihoda </a:t>
            </a:r>
            <a:r>
              <a:rPr lang="hr-HR" sz="2200" b="1" dirty="0"/>
              <a:t>za gradove </a:t>
            </a:r>
            <a:r>
              <a:rPr lang="hr-HR" sz="2200" dirty="0"/>
              <a:t>i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Char char="Ø"/>
            </a:pPr>
            <a:r>
              <a:rPr lang="hr-HR" sz="2200" dirty="0" smtClean="0"/>
              <a:t>Referentna </a:t>
            </a:r>
            <a:r>
              <a:rPr lang="hr-HR" sz="2200" dirty="0"/>
              <a:t>vrijednost kapaciteta ostvarenih poreznih prihoda </a:t>
            </a:r>
            <a:r>
              <a:rPr lang="hr-HR" sz="2200" b="1" dirty="0"/>
              <a:t>za županije</a:t>
            </a:r>
            <a:r>
              <a:rPr lang="hr-HR" sz="2200" b="1" dirty="0" smtClean="0"/>
              <a:t>.</a:t>
            </a:r>
            <a:endParaRPr lang="hr-HR" sz="2200" b="1" dirty="0"/>
          </a:p>
          <a:p>
            <a:pPr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r>
              <a:rPr lang="hr-HR" sz="2400" dirty="0" smtClean="0"/>
              <a:t>Općine</a:t>
            </a:r>
            <a:r>
              <a:rPr lang="hr-HR" sz="2400" dirty="0"/>
              <a:t>, gradovi i županije čiji je kapacitet ostvarenih poreznih prihoda </a:t>
            </a:r>
            <a:r>
              <a:rPr lang="hr-HR" sz="2400" b="1" dirty="0"/>
              <a:t>manji</a:t>
            </a:r>
            <a:r>
              <a:rPr lang="hr-HR" sz="2400" dirty="0"/>
              <a:t> od referentne vrijednosti kapaciteta ostvarenih poreznih prihoda </a:t>
            </a:r>
            <a:r>
              <a:rPr lang="hr-HR" sz="2400" b="1" dirty="0"/>
              <a:t>ostvaruju pravo na sredstva fiskalnog izravnanja. </a:t>
            </a:r>
            <a:endParaRPr lang="hr-HR" sz="2400" dirty="0" smtClean="0"/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itchFamily="2" charset="2"/>
              <a:buChar char="v"/>
            </a:pPr>
            <a:endParaRPr lang="hr-HR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0"/>
            <a:ext cx="8748464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 smtClean="0"/>
              <a:t>Sredstva </a:t>
            </a:r>
            <a:r>
              <a:rPr lang="hr-HR" dirty="0"/>
              <a:t>fiskalnog izravnanja </a:t>
            </a:r>
            <a:endParaRPr lang="hr-HR" b="0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64716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0"/>
            <a:ext cx="8496944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 smtClean="0"/>
              <a:t>Referentne </a:t>
            </a:r>
            <a:r>
              <a:rPr lang="hr-HR" dirty="0"/>
              <a:t>vrijednosti </a:t>
            </a:r>
            <a:endParaRPr lang="hr-HR" b="0" dirty="0" smtClean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28449" y="908720"/>
            <a:ext cx="8510914" cy="21602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v"/>
            </a:pPr>
            <a:r>
              <a:rPr lang="hr-HR" sz="2200" b="1" dirty="0" smtClean="0"/>
              <a:t>Iznosi referentnih </a:t>
            </a:r>
            <a:r>
              <a:rPr lang="hr-HR" sz="2200" b="1" dirty="0"/>
              <a:t>vrijednosti </a:t>
            </a:r>
            <a:r>
              <a:rPr lang="hr-HR" sz="2200" dirty="0"/>
              <a:t>za </a:t>
            </a:r>
            <a:r>
              <a:rPr lang="hr-HR" sz="2200" dirty="0" smtClean="0"/>
              <a:t>općine, gradove i županije </a:t>
            </a:r>
            <a:r>
              <a:rPr lang="hr-HR" sz="2200" b="1" dirty="0"/>
              <a:t>u 2019. godini </a:t>
            </a:r>
            <a:r>
              <a:rPr lang="hr-HR" sz="2200" dirty="0" smtClean="0"/>
              <a:t>=&gt; na bazi podataka iz razdoblja 2013</a:t>
            </a:r>
            <a:r>
              <a:rPr lang="hr-HR" sz="2200" dirty="0"/>
              <a:t>. </a:t>
            </a:r>
            <a:r>
              <a:rPr lang="hr-HR" sz="2200" dirty="0" smtClean="0"/>
              <a:t>-  </a:t>
            </a:r>
            <a:r>
              <a:rPr lang="hr-HR" sz="2200" dirty="0"/>
              <a:t>2017. </a:t>
            </a:r>
            <a:endParaRPr lang="hr-HR" sz="2200" dirty="0" smtClean="0"/>
          </a:p>
          <a:p>
            <a:pPr lvl="1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hr-HR" sz="2000" i="1" dirty="0">
                <a:cs typeface="Arial" pitchFamily="34" charset="0"/>
              </a:rPr>
              <a:t>Napomena:</a:t>
            </a:r>
          </a:p>
          <a:p>
            <a:pPr marL="800100" lvl="2" indent="0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hr-HR" sz="2000" dirty="0">
                <a:cs typeface="Arial" pitchFamily="34" charset="0"/>
              </a:rPr>
              <a:t>1. Kod izračuna referentnih vrijednosti kapaciteta ostvarenih poreznih prihoda </a:t>
            </a:r>
            <a:r>
              <a:rPr lang="hr-HR" sz="2000" dirty="0" smtClean="0">
                <a:cs typeface="Arial" pitchFamily="34" charset="0"/>
              </a:rPr>
              <a:t>isključen je Grad </a:t>
            </a:r>
            <a:r>
              <a:rPr lang="hr-HR" sz="2000" dirty="0">
                <a:cs typeface="Arial" pitchFamily="34" charset="0"/>
              </a:rPr>
              <a:t>Zagreb</a:t>
            </a:r>
          </a:p>
          <a:p>
            <a:pPr marL="800100" lvl="2" indent="0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hr-HR" sz="2000" dirty="0">
                <a:cs typeface="Arial" pitchFamily="34" charset="0"/>
              </a:rPr>
              <a:t>2. Za izračun je korišten popis stanovnika iz 2011. </a:t>
            </a:r>
            <a:r>
              <a:rPr lang="hr-HR" sz="2000" dirty="0" smtClean="0">
                <a:cs typeface="Arial" pitchFamily="34" charset="0"/>
              </a:rPr>
              <a:t>godine</a:t>
            </a:r>
            <a:endParaRPr lang="hr-HR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390" y="3214746"/>
            <a:ext cx="8541236" cy="338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390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0"/>
            <a:ext cx="8496944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/>
              <a:t>Maksimum i </a:t>
            </a:r>
            <a:r>
              <a:rPr lang="hr-HR" dirty="0" smtClean="0"/>
              <a:t>minimum</a:t>
            </a:r>
            <a:endParaRPr lang="hr-HR" b="0" dirty="0" smtClean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Rezervirano mjesto sadržaja 2"/>
          <p:cNvSpPr>
            <a:spLocks noGrp="1"/>
          </p:cNvSpPr>
          <p:nvPr>
            <p:ph idx="1"/>
          </p:nvPr>
        </p:nvSpPr>
        <p:spPr>
          <a:xfrm>
            <a:off x="252983" y="1135934"/>
            <a:ext cx="8712968" cy="216024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</a:pPr>
            <a:r>
              <a:rPr lang="hr-HR" sz="2200" b="1" dirty="0" smtClean="0"/>
              <a:t>Maksimum i minimum </a:t>
            </a:r>
            <a:r>
              <a:rPr lang="hr-HR" sz="2200" dirty="0" smtClean="0"/>
              <a:t>govori o </a:t>
            </a:r>
            <a:r>
              <a:rPr lang="hr-HR" sz="2200" b="1" dirty="0" smtClean="0"/>
              <a:t>usporedbi odnosa </a:t>
            </a:r>
            <a:r>
              <a:rPr lang="hr-HR" sz="2200" dirty="0" smtClean="0"/>
              <a:t>između maksimalnih i minimalnih iznosa </a:t>
            </a:r>
            <a:r>
              <a:rPr lang="hr-HR" sz="2200" b="1" dirty="0" smtClean="0"/>
              <a:t>ostvarenih prihoda </a:t>
            </a:r>
            <a:r>
              <a:rPr lang="hr-HR" sz="2200" dirty="0" smtClean="0"/>
              <a:t>(</a:t>
            </a:r>
            <a:r>
              <a:rPr lang="hr-HR" sz="2200" dirty="0"/>
              <a:t>porez na </a:t>
            </a:r>
            <a:r>
              <a:rPr lang="hr-HR" sz="2200" dirty="0" smtClean="0"/>
              <a:t>dohodak i prirez, </a:t>
            </a:r>
            <a:r>
              <a:rPr lang="hr-HR" sz="2200" dirty="0"/>
              <a:t>tekuće pomoći iz DPRH, kompenzacijske </a:t>
            </a:r>
            <a:r>
              <a:rPr lang="hr-HR" sz="2200" dirty="0" smtClean="0"/>
              <a:t>pomoći, sredstva izravnanja) </a:t>
            </a:r>
            <a:r>
              <a:rPr lang="hr-HR" sz="2200" b="1" dirty="0" smtClean="0"/>
              <a:t>po stanovniku </a:t>
            </a:r>
            <a:r>
              <a:rPr lang="hr-HR" sz="2200" dirty="0" smtClean="0"/>
              <a:t>na razini općina, gradova i županija – prije i nakon provedbe novoga Zakona o financiranju JLP(R)S. 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hr-HR" sz="2200" b="1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201" y="3526674"/>
            <a:ext cx="8315665" cy="24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03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584" y="0"/>
            <a:ext cx="8136904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 smtClean="0"/>
              <a:t>Ginijev </a:t>
            </a:r>
            <a:r>
              <a:rPr lang="hr-HR" dirty="0"/>
              <a:t>koeficijent </a:t>
            </a:r>
            <a:endParaRPr lang="hr-HR" b="0" dirty="0" smtClean="0"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Rezervirano mjesto sadržaja 2"/>
          <p:cNvSpPr>
            <a:spLocks noGrp="1"/>
          </p:cNvSpPr>
          <p:nvPr>
            <p:ph idx="1"/>
          </p:nvPr>
        </p:nvSpPr>
        <p:spPr>
          <a:xfrm>
            <a:off x="611560" y="1268760"/>
            <a:ext cx="7416824" cy="158417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</a:pPr>
            <a:r>
              <a:rPr lang="hr-HR" sz="2200" b="1" dirty="0" smtClean="0"/>
              <a:t>Ginijev </a:t>
            </a:r>
            <a:r>
              <a:rPr lang="hr-HR" sz="2200" b="1" dirty="0" smtClean="0">
                <a:solidFill>
                  <a:srgbClr val="000066"/>
                </a:solidFill>
                <a:latin typeface="Arial" pitchFamily="34" charset="0"/>
              </a:rPr>
              <a:t>koeficijent </a:t>
            </a:r>
            <a:r>
              <a:rPr lang="hr-HR" sz="2200" dirty="0">
                <a:solidFill>
                  <a:srgbClr val="000066"/>
                </a:solidFill>
                <a:latin typeface="Arial" pitchFamily="34" charset="0"/>
              </a:rPr>
              <a:t>=&gt; mjera koja se koristi za prikaz fiskalne nejednakosti, a kreće se u rasponu od 0 do 1, pri čemu </a:t>
            </a:r>
            <a:r>
              <a:rPr lang="hr-HR" sz="2200" b="1" dirty="0">
                <a:solidFill>
                  <a:srgbClr val="000066"/>
                </a:solidFill>
                <a:latin typeface="Arial" pitchFamily="34" charset="0"/>
              </a:rPr>
              <a:t>0 označava potpunu jednakost, a 1 potpunu nejednakost.</a:t>
            </a:r>
          </a:p>
          <a:p>
            <a:pPr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</a:pPr>
            <a:endParaRPr lang="hr-HR" sz="2200" dirty="0" smtClean="0"/>
          </a:p>
          <a:p>
            <a:pPr marL="0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hr-HR" sz="2200" b="1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8512" y="3341503"/>
            <a:ext cx="6870787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9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broja slajd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92F63B-9CC5-4CD8-A608-93BA7946D4F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0"/>
            <a:ext cx="8496944" cy="836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hr-HR" dirty="0">
                <a:cs typeface="Arial" pitchFamily="34" charset="0"/>
              </a:rPr>
              <a:t>Efekti primjene Zakona o financiranju JLP(R)S - Ginijev koeficijent i Lorenzova krivulja za </a:t>
            </a:r>
            <a:r>
              <a:rPr lang="hr-HR" dirty="0" smtClean="0">
                <a:cs typeface="Arial" pitchFamily="34" charset="0"/>
              </a:rPr>
              <a:t>OPĆINE</a:t>
            </a:r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65304"/>
            <a:ext cx="461828" cy="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046" y="908720"/>
            <a:ext cx="8571719" cy="576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072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66"/>
      </a:dk1>
      <a:lt1>
        <a:srgbClr val="FFFFFF"/>
      </a:lt1>
      <a:dk2>
        <a:srgbClr val="000066"/>
      </a:dk2>
      <a:lt2>
        <a:srgbClr val="DDDDDD"/>
      </a:lt2>
      <a:accent1>
        <a:srgbClr val="BC0327"/>
      </a:accent1>
      <a:accent2>
        <a:srgbClr val="10A5E1"/>
      </a:accent2>
      <a:accent3>
        <a:srgbClr val="FFFFFF"/>
      </a:accent3>
      <a:accent4>
        <a:srgbClr val="000056"/>
      </a:accent4>
      <a:accent5>
        <a:srgbClr val="DAAAAC"/>
      </a:accent5>
      <a:accent6>
        <a:srgbClr val="0D95CC"/>
      </a:accent6>
      <a:hlink>
        <a:srgbClr val="F8E530"/>
      </a:hlink>
      <a:folHlink>
        <a:srgbClr val="47E210"/>
      </a:folHlink>
    </a:clrScheme>
    <a:fontScheme name="Default Design">
      <a:majorFont>
        <a:latin typeface="Frutiger 55 Roman"/>
        <a:ea typeface=""/>
        <a:cs typeface=""/>
      </a:majorFont>
      <a:minorFont>
        <a:latin typeface="Frutiger 55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24492</TotalTime>
  <Words>514</Words>
  <Application>Microsoft Office PowerPoint</Application>
  <PresentationFormat>Prikaz na zaslonu (4:3)</PresentationFormat>
  <Paragraphs>77</Paragraphs>
  <Slides>18</Slides>
  <Notes>15</Notes>
  <HiddenSlides>0</HiddenSlides>
  <MMClips>0</MMClips>
  <ScaleCrop>false</ScaleCrop>
  <HeadingPairs>
    <vt:vector size="8" baseType="variant">
      <vt:variant>
        <vt:lpstr>Korišteni fontovi</vt:lpstr>
      </vt:variant>
      <vt:variant>
        <vt:i4>10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18</vt:i4>
      </vt:variant>
    </vt:vector>
  </HeadingPairs>
  <TitlesOfParts>
    <vt:vector size="30" baseType="lpstr">
      <vt:lpstr>MS PGothic</vt:lpstr>
      <vt:lpstr>MS PGothic</vt:lpstr>
      <vt:lpstr>Arial</vt:lpstr>
      <vt:lpstr>Calibri</vt:lpstr>
      <vt:lpstr>Frutiger 55 Roman</vt:lpstr>
      <vt:lpstr>Helvetica</vt:lpstr>
      <vt:lpstr>Symbol</vt:lpstr>
      <vt:lpstr>Tahoma</vt:lpstr>
      <vt:lpstr>Verdana</vt:lpstr>
      <vt:lpstr>Wingdings</vt:lpstr>
      <vt:lpstr>Default Design</vt:lpstr>
      <vt:lpstr>Presentation</vt:lpstr>
      <vt:lpstr>PowerPoint prezentacija</vt:lpstr>
      <vt:lpstr>PowerPoint prezentacija</vt:lpstr>
      <vt:lpstr>Sadržaj prezentacije</vt:lpstr>
      <vt:lpstr>Raspodjela poreza na dohodak temeljem Zakona o financiranju JLP(R)S</vt:lpstr>
      <vt:lpstr>Sredstva fiskalnog izravnanja </vt:lpstr>
      <vt:lpstr>Referentne vrijednosti </vt:lpstr>
      <vt:lpstr>Maksimum i minimum</vt:lpstr>
      <vt:lpstr>Ginijev koeficijent </vt:lpstr>
      <vt:lpstr>Efekti primjene Zakona o financiranju JLP(R)S - Ginijev koeficijent i Lorenzova krivulja za OPĆINE</vt:lpstr>
      <vt:lpstr>Efekti primjene Zakona o financiranju JLP(R)S - Ginijev koeficijent i Lorenzova krivulja za GRADOVE</vt:lpstr>
      <vt:lpstr>Efekti primjene Zakona o financiranju JLP(R)S - Ginijev koeficijent i Lorenzova krivulja za ŽUPANIJE</vt:lpstr>
      <vt:lpstr>Ostvarenje prihoda od poreza na dohodak i prireza … 2018.</vt:lpstr>
      <vt:lpstr>Ostvarenje prihoda od poreza na dohodak i prireza …</vt:lpstr>
      <vt:lpstr>Pregled najznačajnijih prihoda JLP(R)S </vt:lpstr>
      <vt:lpstr>Struktura najznačajnijih prihoda JLP(R)S u 2018. godini</vt:lpstr>
      <vt:lpstr>Struktura najznačajnijih prihoda JLP(R)S u 2018. godini</vt:lpstr>
      <vt:lpstr>Transparentnost!</vt:lpstr>
      <vt:lpstr>PowerPoint prezentacija</vt:lpstr>
    </vt:vector>
  </TitlesOfParts>
  <Company>APIS 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Primjena novog Zakona o lokalnim izborima</dc:title>
  <dc:creator>apisit</dc:creator>
  <cp:lastModifiedBy>Nevenka Brkić</cp:lastModifiedBy>
  <cp:revision>3862</cp:revision>
  <cp:lastPrinted>2019-03-26T13:25:09Z</cp:lastPrinted>
  <dcterms:created xsi:type="dcterms:W3CDTF">2013-04-05T08:40:20Z</dcterms:created>
  <dcterms:modified xsi:type="dcterms:W3CDTF">2019-03-26T15:17:38Z</dcterms:modified>
</cp:coreProperties>
</file>